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85" r:id="rId8"/>
    <p:sldId id="268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4" r:id="rId17"/>
    <p:sldId id="295" r:id="rId18"/>
    <p:sldId id="296" r:id="rId19"/>
    <p:sldId id="297" r:id="rId20"/>
    <p:sldId id="298" r:id="rId21"/>
    <p:sldId id="299" r:id="rId22"/>
    <p:sldId id="284" r:id="rId23"/>
    <p:sldId id="272" r:id="rId24"/>
    <p:sldId id="273" r:id="rId25"/>
    <p:sldId id="274" r:id="rId26"/>
    <p:sldId id="300" r:id="rId27"/>
    <p:sldId id="275" r:id="rId28"/>
    <p:sldId id="301" r:id="rId29"/>
    <p:sldId id="302" r:id="rId30"/>
    <p:sldId id="303" r:id="rId31"/>
    <p:sldId id="304" r:id="rId32"/>
    <p:sldId id="278" r:id="rId33"/>
    <p:sldId id="305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83978-FC10-4C47-8981-BAEF68E0721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38605-F6D9-4DF2-B158-AC95268A7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3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86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1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5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78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8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6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5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4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4EFF1E3-19FE-441A-8A1A-45616FFD79CF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0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D8AD-9D7A-418E-8E56-D8A7B7907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239" y="2005007"/>
            <a:ext cx="6939520" cy="2847986"/>
          </a:xfrm>
        </p:spPr>
        <p:txBody>
          <a:bodyPr/>
          <a:lstStyle/>
          <a:p>
            <a:r>
              <a:rPr lang="en-US" dirty="0"/>
              <a:t>PAI 724: </a:t>
            </a:r>
            <a:br>
              <a:rPr lang="en-US" dirty="0"/>
            </a:br>
            <a:r>
              <a:rPr lang="en-US" dirty="0"/>
              <a:t>Data Driven Decision making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LAB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C42FF27-71D0-4E30-986D-DEF1D379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394" y="5648240"/>
            <a:ext cx="5101209" cy="1209759"/>
          </a:xfrm>
        </p:spPr>
        <p:txBody>
          <a:bodyPr/>
          <a:lstStyle/>
          <a:p>
            <a:r>
              <a:rPr lang="en-US" dirty="0"/>
              <a:t>Week 6</a:t>
            </a:r>
          </a:p>
          <a:p>
            <a:r>
              <a:rPr lang="en-US" dirty="0"/>
              <a:t>October 10, 2022</a:t>
            </a:r>
          </a:p>
        </p:txBody>
      </p:sp>
    </p:spTree>
    <p:extLst>
      <p:ext uri="{BB962C8B-B14F-4D97-AF65-F5344CB8AC3E}">
        <p14:creationId xmlns:p14="http://schemas.microsoft.com/office/powerpoint/2010/main" val="471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1606045" y="2964751"/>
            <a:ext cx="29373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91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2000250" y="3136201"/>
            <a:ext cx="24574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2917126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3F1BCD-B82F-10B8-F7AA-C637F314CDA2}"/>
              </a:ext>
            </a:extLst>
          </p:cNvPr>
          <p:cNvSpPr txBox="1"/>
          <p:nvPr/>
        </p:nvSpPr>
        <p:spPr>
          <a:xfrm>
            <a:off x="1222121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84711F-9D42-4397-C5DE-ACAB637ECEC9}"/>
              </a:ext>
            </a:extLst>
          </p:cNvPr>
          <p:cNvSpPr txBox="1"/>
          <p:nvPr/>
        </p:nvSpPr>
        <p:spPr>
          <a:xfrm>
            <a:off x="645478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73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2000250" y="3136201"/>
            <a:ext cx="24574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3117151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5169EC-0FAF-664E-2C59-AFE44F177A29}"/>
              </a:ext>
            </a:extLst>
          </p:cNvPr>
          <p:cNvSpPr txBox="1"/>
          <p:nvPr/>
        </p:nvSpPr>
        <p:spPr>
          <a:xfrm>
            <a:off x="1222121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055135-0907-DB41-7F50-88F4CD7F1782}"/>
              </a:ext>
            </a:extLst>
          </p:cNvPr>
          <p:cNvSpPr txBox="1"/>
          <p:nvPr/>
        </p:nvSpPr>
        <p:spPr>
          <a:xfrm>
            <a:off x="645478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74AEE7-271D-4699-3D8B-E1FF099B4E3C}"/>
              </a:ext>
            </a:extLst>
          </p:cNvPr>
          <p:cNvSpPr txBox="1"/>
          <p:nvPr/>
        </p:nvSpPr>
        <p:spPr>
          <a:xfrm>
            <a:off x="790573" y="2516052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15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2000250" y="3136201"/>
            <a:ext cx="24574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3298126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EA771-4266-398E-4730-C4E0DAED75C2}"/>
              </a:ext>
            </a:extLst>
          </p:cNvPr>
          <p:cNvSpPr txBox="1"/>
          <p:nvPr/>
        </p:nvSpPr>
        <p:spPr>
          <a:xfrm>
            <a:off x="1222121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2FF81C-EB27-4A3B-8672-2AF3D40A0B97}"/>
              </a:ext>
            </a:extLst>
          </p:cNvPr>
          <p:cNvSpPr txBox="1"/>
          <p:nvPr/>
        </p:nvSpPr>
        <p:spPr>
          <a:xfrm>
            <a:off x="645478" y="30475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F8B82A-43D7-E723-0218-6CEF0D7BD617}"/>
              </a:ext>
            </a:extLst>
          </p:cNvPr>
          <p:cNvSpPr txBox="1"/>
          <p:nvPr/>
        </p:nvSpPr>
        <p:spPr>
          <a:xfrm>
            <a:off x="790573" y="2516052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877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931124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AA37DB-47A7-9A63-16DD-9D8A76E7B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</p:spTree>
    <p:extLst>
      <p:ext uri="{BB962C8B-B14F-4D97-AF65-F5344CB8AC3E}">
        <p14:creationId xmlns:p14="http://schemas.microsoft.com/office/powerpoint/2010/main" val="2099920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BDEDE5-7B2D-5C40-4F72-24877FD25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1606045" y="2964751"/>
            <a:ext cx="29373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076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92E911-93CE-66EB-B294-C209087E2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>
            <a:cxnSpLocks/>
          </p:cNvCxnSpPr>
          <p:nvPr/>
        </p:nvCxnSpPr>
        <p:spPr>
          <a:xfrm>
            <a:off x="2486025" y="31362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2917126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D6A334-3D76-C0E9-37F2-1C4DF144AC63}"/>
              </a:ext>
            </a:extLst>
          </p:cNvPr>
          <p:cNvSpPr txBox="1"/>
          <p:nvPr/>
        </p:nvSpPr>
        <p:spPr>
          <a:xfrm>
            <a:off x="1384046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A1F568-74AF-6365-5499-D0C5E8F1A400}"/>
              </a:ext>
            </a:extLst>
          </p:cNvPr>
          <p:cNvSpPr txBox="1"/>
          <p:nvPr/>
        </p:nvSpPr>
        <p:spPr>
          <a:xfrm>
            <a:off x="807403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374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C3105E-A1DF-15FE-2347-62315E883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3117151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1BFD3AE-2A1F-5AC7-3894-27AA4225DBF4}"/>
              </a:ext>
            </a:extLst>
          </p:cNvPr>
          <p:cNvCxnSpPr>
            <a:cxnSpLocks/>
          </p:cNvCxnSpPr>
          <p:nvPr/>
        </p:nvCxnSpPr>
        <p:spPr>
          <a:xfrm>
            <a:off x="2486025" y="31362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434955D-C728-DD03-ECD5-9CD6ECED4850}"/>
              </a:ext>
            </a:extLst>
          </p:cNvPr>
          <p:cNvSpPr txBox="1"/>
          <p:nvPr/>
        </p:nvSpPr>
        <p:spPr>
          <a:xfrm>
            <a:off x="1384046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2CF609-7BC3-62AC-A30A-4965CA237D75}"/>
              </a:ext>
            </a:extLst>
          </p:cNvPr>
          <p:cNvSpPr txBox="1"/>
          <p:nvPr/>
        </p:nvSpPr>
        <p:spPr>
          <a:xfrm>
            <a:off x="807403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C0167E-8F01-FEAC-80C4-19B888ADCE93}"/>
              </a:ext>
            </a:extLst>
          </p:cNvPr>
          <p:cNvSpPr txBox="1"/>
          <p:nvPr/>
        </p:nvSpPr>
        <p:spPr>
          <a:xfrm>
            <a:off x="778827" y="2526913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038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74D6EC-E427-14CF-C265-BBCED90A9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3298126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93333BE-BE2F-FD33-E6B1-140DBCE5C468}"/>
              </a:ext>
            </a:extLst>
          </p:cNvPr>
          <p:cNvCxnSpPr>
            <a:cxnSpLocks/>
          </p:cNvCxnSpPr>
          <p:nvPr/>
        </p:nvCxnSpPr>
        <p:spPr>
          <a:xfrm>
            <a:off x="2486025" y="31362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390EDB2-3839-92EF-0310-0A9D780C04AA}"/>
              </a:ext>
            </a:extLst>
          </p:cNvPr>
          <p:cNvSpPr txBox="1"/>
          <p:nvPr/>
        </p:nvSpPr>
        <p:spPr>
          <a:xfrm>
            <a:off x="1384046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9485B2-31E5-F4AA-61CC-209EA282B8CD}"/>
              </a:ext>
            </a:extLst>
          </p:cNvPr>
          <p:cNvSpPr txBox="1"/>
          <p:nvPr/>
        </p:nvSpPr>
        <p:spPr>
          <a:xfrm>
            <a:off x="807403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96DEFD-95FB-1BF9-D827-C181530A39F8}"/>
              </a:ext>
            </a:extLst>
          </p:cNvPr>
          <p:cNvSpPr txBox="1"/>
          <p:nvPr/>
        </p:nvSpPr>
        <p:spPr>
          <a:xfrm>
            <a:off x="778827" y="2526913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7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ED97-FEC2-492C-84EA-4A65C1389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3DEFD-6809-456C-B74F-E4B428971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122" y="3756017"/>
            <a:ext cx="5937755" cy="3101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Files and Lists</a:t>
            </a:r>
          </a:p>
        </p:txBody>
      </p:sp>
    </p:spTree>
    <p:extLst>
      <p:ext uri="{BB962C8B-B14F-4D97-AF65-F5344CB8AC3E}">
        <p14:creationId xmlns:p14="http://schemas.microsoft.com/office/powerpoint/2010/main" val="1799545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74D6EC-E427-14CF-C265-BBCED90A9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55" y="2506527"/>
            <a:ext cx="3833192" cy="11278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6D5C17-CE16-F90E-357B-FBE861EF41DB}"/>
              </a:ext>
            </a:extLst>
          </p:cNvPr>
          <p:cNvSpPr txBox="1"/>
          <p:nvPr/>
        </p:nvSpPr>
        <p:spPr>
          <a:xfrm>
            <a:off x="4543425" y="2955226"/>
            <a:ext cx="228600" cy="3629199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</a:p>
          <a:p>
            <a:pPr algn="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918D87-A551-560C-D513-493476DE3FA5}"/>
              </a:ext>
            </a:extLst>
          </p:cNvPr>
          <p:cNvSpPr/>
          <p:nvPr/>
        </p:nvSpPr>
        <p:spPr>
          <a:xfrm>
            <a:off x="4543425" y="3837338"/>
            <a:ext cx="1964223" cy="20707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93333BE-BE2F-FD33-E6B1-140DBCE5C468}"/>
              </a:ext>
            </a:extLst>
          </p:cNvPr>
          <p:cNvCxnSpPr>
            <a:cxnSpLocks/>
          </p:cNvCxnSpPr>
          <p:nvPr/>
        </p:nvCxnSpPr>
        <p:spPr>
          <a:xfrm>
            <a:off x="2486025" y="31362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390EDB2-3839-92EF-0310-0A9D780C04AA}"/>
              </a:ext>
            </a:extLst>
          </p:cNvPr>
          <p:cNvSpPr txBox="1"/>
          <p:nvPr/>
        </p:nvSpPr>
        <p:spPr>
          <a:xfrm>
            <a:off x="1384046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9485B2-31E5-F4AA-61CC-209EA282B8CD}"/>
              </a:ext>
            </a:extLst>
          </p:cNvPr>
          <p:cNvSpPr txBox="1"/>
          <p:nvPr/>
        </p:nvSpPr>
        <p:spPr>
          <a:xfrm>
            <a:off x="807403" y="3238090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96DEFD-95FB-1BF9-D827-C181530A39F8}"/>
              </a:ext>
            </a:extLst>
          </p:cNvPr>
          <p:cNvSpPr txBox="1"/>
          <p:nvPr/>
        </p:nvSpPr>
        <p:spPr>
          <a:xfrm>
            <a:off x="778827" y="2526913"/>
            <a:ext cx="402973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69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1123073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</p:spTree>
    <p:extLst>
      <p:ext uri="{BB962C8B-B14F-4D97-AF65-F5344CB8AC3E}">
        <p14:creationId xmlns:p14="http://schemas.microsoft.com/office/powerpoint/2010/main" val="1969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2402E-8DC4-4F0F-8902-C09D54C5A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844F5-0A58-40C0-BFFC-B74A917D9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Sequences of values</a:t>
            </a:r>
          </a:p>
          <a:p>
            <a:pPr lvl="1"/>
            <a:r>
              <a:rPr lang="en-US" dirty="0"/>
              <a:t>Values can be float, integer, or string</a:t>
            </a:r>
          </a:p>
          <a:p>
            <a:pPr lvl="1"/>
            <a:r>
              <a:rPr lang="en-US" dirty="0"/>
              <a:t>Values in lists referred to as “items” or “elements”</a:t>
            </a:r>
          </a:p>
          <a:p>
            <a:pPr lvl="1"/>
            <a:r>
              <a:rPr lang="en-US" dirty="0"/>
              <a:t>Values in lists can be indexed</a:t>
            </a:r>
          </a:p>
          <a:p>
            <a:pPr lvl="1"/>
            <a:r>
              <a:rPr lang="en-US" dirty="0"/>
              <a:t>Lists can nest within other lists</a:t>
            </a:r>
          </a:p>
          <a:p>
            <a:pPr lvl="1"/>
            <a:r>
              <a:rPr lang="en-US" dirty="0"/>
              <a:t>Lists are mutable</a:t>
            </a:r>
          </a:p>
        </p:txBody>
      </p:sp>
    </p:spTree>
    <p:extLst>
      <p:ext uri="{BB962C8B-B14F-4D97-AF65-F5344CB8AC3E}">
        <p14:creationId xmlns:p14="http://schemas.microsoft.com/office/powerpoint/2010/main" val="23134821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2F696-A8A0-49D3-8630-1DEED756A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0BF1F-1889-4383-85B6-4ECD1CE0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122" y="2555852"/>
            <a:ext cx="6338802" cy="48107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[x, y, z]		Sequence of float or integer values	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[‘x’, ‘y’, ‘z’]		Sequence of string values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[u, v, w, [x, y, z]]	Sequences of values in other sequences. </a:t>
            </a:r>
            <a:br>
              <a:rPr lang="en-US" dirty="0"/>
            </a:br>
            <a:r>
              <a:rPr lang="en-US" dirty="0"/>
              <a:t>		* Nested sequences count as single elements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a = [x, y, z]	Sequences of values assigned to variables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[ ] 		Empty 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Indexing</a:t>
            </a:r>
            <a:br>
              <a:rPr lang="en-US" u="sng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Also with [ ] =&gt;  a[0] = x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5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45F5A-0F65-4542-A940-906AE26D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lists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369A24-6641-443C-98AF-6CA04C530DBC}"/>
              </a:ext>
            </a:extLst>
          </p:cNvPr>
          <p:cNvSpPr txBox="1"/>
          <p:nvPr/>
        </p:nvSpPr>
        <p:spPr>
          <a:xfrm>
            <a:off x="1536162" y="2468040"/>
            <a:ext cx="6071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 replace values in lists using bracket operator on the left of assignment</a:t>
            </a:r>
          </a:p>
        </p:txBody>
      </p:sp>
    </p:spTree>
    <p:extLst>
      <p:ext uri="{BB962C8B-B14F-4D97-AF65-F5344CB8AC3E}">
        <p14:creationId xmlns:p14="http://schemas.microsoft.com/office/powerpoint/2010/main" val="789630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2421574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C31A-5AB2-4B47-ACAC-4566F5E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lists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AAB364-F5AC-C401-5E2C-C30D90B1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83" y="2710771"/>
            <a:ext cx="2926334" cy="99830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CC72E-78EB-2FA7-7AA4-6241EB83954F}"/>
              </a:ext>
            </a:extLst>
          </p:cNvPr>
          <p:cNvCxnSpPr>
            <a:cxnSpLocks/>
          </p:cNvCxnSpPr>
          <p:nvPr/>
        </p:nvCxnSpPr>
        <p:spPr>
          <a:xfrm>
            <a:off x="3371850" y="32124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4BF0FDE-DC79-C4BC-25C5-BC52FC78E4C0}"/>
              </a:ext>
            </a:extLst>
          </p:cNvPr>
          <p:cNvSpPr/>
          <p:nvPr/>
        </p:nvSpPr>
        <p:spPr>
          <a:xfrm>
            <a:off x="2200276" y="3096862"/>
            <a:ext cx="952500" cy="18926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1CE275-8E9D-353F-73A8-C748395E4776}"/>
              </a:ext>
            </a:extLst>
          </p:cNvPr>
          <p:cNvSpPr txBox="1"/>
          <p:nvPr/>
        </p:nvSpPr>
        <p:spPr>
          <a:xfrm>
            <a:off x="5343525" y="3056595"/>
            <a:ext cx="21595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  <a:p>
            <a:endParaRPr lang="en-US" dirty="0"/>
          </a:p>
          <a:p>
            <a:r>
              <a:rPr lang="en-US" dirty="0" err="1"/>
              <a:t>len</a:t>
            </a:r>
            <a:r>
              <a:rPr lang="en-US" dirty="0"/>
              <a:t> gives us the length of the list ‘numbers’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549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C31A-5AB2-4B47-ACAC-4566F5E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lists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AAB364-F5AC-C401-5E2C-C30D90B1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83" y="2710771"/>
            <a:ext cx="2926334" cy="99830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CC72E-78EB-2FA7-7AA4-6241EB83954F}"/>
              </a:ext>
            </a:extLst>
          </p:cNvPr>
          <p:cNvCxnSpPr>
            <a:cxnSpLocks/>
          </p:cNvCxnSpPr>
          <p:nvPr/>
        </p:nvCxnSpPr>
        <p:spPr>
          <a:xfrm>
            <a:off x="3371850" y="3212401"/>
            <a:ext cx="19716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4BF0FDE-DC79-C4BC-25C5-BC52FC78E4C0}"/>
              </a:ext>
            </a:extLst>
          </p:cNvPr>
          <p:cNvSpPr/>
          <p:nvPr/>
        </p:nvSpPr>
        <p:spPr>
          <a:xfrm>
            <a:off x="1752599" y="3096863"/>
            <a:ext cx="1457325" cy="19878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1CE275-8E9D-353F-73A8-C748395E4776}"/>
              </a:ext>
            </a:extLst>
          </p:cNvPr>
          <p:cNvSpPr txBox="1"/>
          <p:nvPr/>
        </p:nvSpPr>
        <p:spPr>
          <a:xfrm>
            <a:off x="5343525" y="3056595"/>
            <a:ext cx="21595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[0,1,2,3,4]</a:t>
            </a:r>
          </a:p>
          <a:p>
            <a:endParaRPr lang="en-US" dirty="0"/>
          </a:p>
          <a:p>
            <a:r>
              <a:rPr lang="en-US" dirty="0"/>
              <a:t>Range converts our length to a list of positions with the same length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540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C31A-5AB2-4B47-ACAC-4566F5E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lists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AAB364-F5AC-C401-5E2C-C30D90B1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83" y="2710771"/>
            <a:ext cx="2926334" cy="99830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CC72E-78EB-2FA7-7AA4-6241EB83954F}"/>
              </a:ext>
            </a:extLst>
          </p:cNvPr>
          <p:cNvCxnSpPr>
            <a:cxnSpLocks/>
          </p:cNvCxnSpPr>
          <p:nvPr/>
        </p:nvCxnSpPr>
        <p:spPr>
          <a:xfrm>
            <a:off x="3996817" y="3383851"/>
            <a:ext cx="134670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81CE275-8E9D-353F-73A8-C748395E4776}"/>
              </a:ext>
            </a:extLst>
          </p:cNvPr>
          <p:cNvSpPr txBox="1"/>
          <p:nvPr/>
        </p:nvSpPr>
        <p:spPr>
          <a:xfrm>
            <a:off x="5343525" y="3056595"/>
            <a:ext cx="21595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position 0 in the list numbers:</a:t>
            </a:r>
          </a:p>
          <a:p>
            <a:endParaRPr lang="en-US" dirty="0"/>
          </a:p>
          <a:p>
            <a:r>
              <a:rPr lang="en-US" dirty="0"/>
              <a:t>= </a:t>
            </a:r>
            <a:r>
              <a:rPr lang="en-US" dirty="0" err="1"/>
              <a:t>math.sqrt</a:t>
            </a:r>
            <a:r>
              <a:rPr lang="en-US" dirty="0"/>
              <a:t>(4)</a:t>
            </a:r>
          </a:p>
          <a:p>
            <a:r>
              <a:rPr lang="en-US" dirty="0"/>
              <a:t>= 2</a:t>
            </a:r>
          </a:p>
          <a:p>
            <a:endParaRPr lang="en-US" dirty="0"/>
          </a:p>
          <a:p>
            <a:r>
              <a:rPr lang="en-US" dirty="0"/>
              <a:t>What does the left-hand side of the equal side tell us?</a:t>
            </a:r>
          </a:p>
          <a:p>
            <a:endParaRPr lang="en-US" dirty="0"/>
          </a:p>
          <a:p>
            <a:r>
              <a:rPr lang="en-US" dirty="0"/>
              <a:t>Where will python place ‘2’?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294A0F-3E88-53C0-59FA-E8DF2A64AA9F}"/>
              </a:ext>
            </a:extLst>
          </p:cNvPr>
          <p:cNvSpPr txBox="1"/>
          <p:nvPr/>
        </p:nvSpPr>
        <p:spPr>
          <a:xfrm>
            <a:off x="1740853" y="3115760"/>
            <a:ext cx="1459547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,1,2,3,4]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E4392-BAB7-63E5-AD24-39A43E2771D9}"/>
              </a:ext>
            </a:extLst>
          </p:cNvPr>
          <p:cNvSpPr txBox="1"/>
          <p:nvPr/>
        </p:nvSpPr>
        <p:spPr>
          <a:xfrm>
            <a:off x="3686175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D77DCE-9CD0-3344-DD9A-D3D1B201FA07}"/>
              </a:ext>
            </a:extLst>
          </p:cNvPr>
          <p:cNvSpPr txBox="1"/>
          <p:nvPr/>
        </p:nvSpPr>
        <p:spPr>
          <a:xfrm>
            <a:off x="1981200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7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1129562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C31A-5AB2-4B47-ACAC-4566F5E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lists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AAB364-F5AC-C401-5E2C-C30D90B1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83" y="2710771"/>
            <a:ext cx="2926334" cy="99830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CC72E-78EB-2FA7-7AA4-6241EB83954F}"/>
              </a:ext>
            </a:extLst>
          </p:cNvPr>
          <p:cNvCxnSpPr>
            <a:cxnSpLocks/>
          </p:cNvCxnSpPr>
          <p:nvPr/>
        </p:nvCxnSpPr>
        <p:spPr>
          <a:xfrm>
            <a:off x="3996817" y="3383851"/>
            <a:ext cx="134670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81CE275-8E9D-353F-73A8-C748395E4776}"/>
              </a:ext>
            </a:extLst>
          </p:cNvPr>
          <p:cNvSpPr txBox="1"/>
          <p:nvPr/>
        </p:nvSpPr>
        <p:spPr>
          <a:xfrm>
            <a:off x="5343525" y="3056595"/>
            <a:ext cx="21595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position 0 in the list numbers:</a:t>
            </a:r>
          </a:p>
          <a:p>
            <a:endParaRPr lang="en-US" dirty="0"/>
          </a:p>
          <a:p>
            <a:r>
              <a:rPr lang="en-US" dirty="0"/>
              <a:t>= </a:t>
            </a:r>
            <a:r>
              <a:rPr lang="en-US" dirty="0" err="1"/>
              <a:t>math.sqrt</a:t>
            </a:r>
            <a:r>
              <a:rPr lang="en-US" dirty="0"/>
              <a:t>(4)</a:t>
            </a:r>
          </a:p>
          <a:p>
            <a:r>
              <a:rPr lang="en-US" dirty="0"/>
              <a:t>= 2</a:t>
            </a:r>
          </a:p>
          <a:p>
            <a:endParaRPr lang="en-US" dirty="0"/>
          </a:p>
          <a:p>
            <a:r>
              <a:rPr lang="en-US" dirty="0"/>
              <a:t>What does the left-hand side of the equal side tell us?</a:t>
            </a:r>
          </a:p>
          <a:p>
            <a:endParaRPr lang="en-US" dirty="0"/>
          </a:p>
          <a:p>
            <a:r>
              <a:rPr lang="en-US" dirty="0"/>
              <a:t>Where will python place ‘2’?</a:t>
            </a:r>
          </a:p>
          <a:p>
            <a:r>
              <a:rPr lang="en-US" dirty="0">
                <a:sym typeface="Wingdings" panose="05000000000000000000" pitchFamily="2" charset="2"/>
              </a:rPr>
              <a:t> In numbers[0]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294A0F-3E88-53C0-59FA-E8DF2A64AA9F}"/>
              </a:ext>
            </a:extLst>
          </p:cNvPr>
          <p:cNvSpPr txBox="1"/>
          <p:nvPr/>
        </p:nvSpPr>
        <p:spPr>
          <a:xfrm>
            <a:off x="1740853" y="3115760"/>
            <a:ext cx="1459547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,1,2,3,4]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E4392-BAB7-63E5-AD24-39A43E2771D9}"/>
              </a:ext>
            </a:extLst>
          </p:cNvPr>
          <p:cNvSpPr txBox="1"/>
          <p:nvPr/>
        </p:nvSpPr>
        <p:spPr>
          <a:xfrm>
            <a:off x="3686175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D77DCE-9CD0-3344-DD9A-D3D1B201FA07}"/>
              </a:ext>
            </a:extLst>
          </p:cNvPr>
          <p:cNvSpPr txBox="1"/>
          <p:nvPr/>
        </p:nvSpPr>
        <p:spPr>
          <a:xfrm>
            <a:off x="1981200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9F2726-89ED-F726-DED5-9F28CC3AF7ED}"/>
              </a:ext>
            </a:extLst>
          </p:cNvPr>
          <p:cNvSpPr txBox="1"/>
          <p:nvPr/>
        </p:nvSpPr>
        <p:spPr>
          <a:xfrm>
            <a:off x="1914525" y="275709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sz="12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110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C31A-5AB2-4B47-ACAC-4566F5E2C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Traversing lists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AAB364-F5AC-C401-5E2C-C30D90B1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83" y="2710771"/>
            <a:ext cx="2926334" cy="998307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CC72E-78EB-2FA7-7AA4-6241EB83954F}"/>
              </a:ext>
            </a:extLst>
          </p:cNvPr>
          <p:cNvCxnSpPr>
            <a:cxnSpLocks/>
          </p:cNvCxnSpPr>
          <p:nvPr/>
        </p:nvCxnSpPr>
        <p:spPr>
          <a:xfrm>
            <a:off x="3996817" y="3383851"/>
            <a:ext cx="134670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81CE275-8E9D-353F-73A8-C748395E4776}"/>
              </a:ext>
            </a:extLst>
          </p:cNvPr>
          <p:cNvSpPr txBox="1"/>
          <p:nvPr/>
        </p:nvSpPr>
        <p:spPr>
          <a:xfrm>
            <a:off x="5343525" y="3056595"/>
            <a:ext cx="21595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position 1 in the list numbers:</a:t>
            </a:r>
          </a:p>
          <a:p>
            <a:endParaRPr lang="en-US" dirty="0"/>
          </a:p>
          <a:p>
            <a:r>
              <a:rPr lang="en-US" dirty="0"/>
              <a:t>= </a:t>
            </a:r>
            <a:r>
              <a:rPr lang="en-US" dirty="0" err="1"/>
              <a:t>math.sqrt</a:t>
            </a:r>
            <a:r>
              <a:rPr lang="en-US" dirty="0"/>
              <a:t>(2)</a:t>
            </a:r>
          </a:p>
          <a:p>
            <a:r>
              <a:rPr lang="en-US" dirty="0"/>
              <a:t>= 1.414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294A0F-3E88-53C0-59FA-E8DF2A64AA9F}"/>
              </a:ext>
            </a:extLst>
          </p:cNvPr>
          <p:cNvSpPr txBox="1"/>
          <p:nvPr/>
        </p:nvSpPr>
        <p:spPr>
          <a:xfrm>
            <a:off x="1740853" y="3115760"/>
            <a:ext cx="1459547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[0,</a:t>
            </a: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,2,3,4]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E4392-BAB7-63E5-AD24-39A43E2771D9}"/>
              </a:ext>
            </a:extLst>
          </p:cNvPr>
          <p:cNvSpPr txBox="1"/>
          <p:nvPr/>
        </p:nvSpPr>
        <p:spPr>
          <a:xfrm>
            <a:off x="3686175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D77DCE-9CD0-3344-DD9A-D3D1B201FA07}"/>
              </a:ext>
            </a:extLst>
          </p:cNvPr>
          <p:cNvSpPr txBox="1"/>
          <p:nvPr/>
        </p:nvSpPr>
        <p:spPr>
          <a:xfrm>
            <a:off x="1981200" y="3299213"/>
            <a:ext cx="114300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12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9F2726-89ED-F726-DED5-9F28CC3AF7ED}"/>
              </a:ext>
            </a:extLst>
          </p:cNvPr>
          <p:cNvSpPr txBox="1"/>
          <p:nvPr/>
        </p:nvSpPr>
        <p:spPr>
          <a:xfrm>
            <a:off x="1914524" y="2757093"/>
            <a:ext cx="1285875" cy="169277"/>
          </a:xfrm>
          <a:prstGeom prst="rect">
            <a:avLst/>
          </a:prstGeom>
          <a:solidFill>
            <a:schemeClr val="tx1"/>
          </a:solidFill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</a:t>
            </a:r>
            <a:r>
              <a:rPr lang="en-US" sz="1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1.414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,8,4,5</a:t>
            </a:r>
            <a:r>
              <a:rPr lang="en-US" sz="11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2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4612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B0EED-F92D-4806-A9C2-C856B82AC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methods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DFA0E9-892A-41FB-9AE9-C0887CF12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5" t="1592" r="2001" b="1866"/>
          <a:stretch/>
        </p:blipFill>
        <p:spPr>
          <a:xfrm>
            <a:off x="930348" y="2296632"/>
            <a:ext cx="7283303" cy="44018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8398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396617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2402E-8DC4-4F0F-8902-C09D54C5A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844F5-0A58-40C0-BFFC-B74A917D9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Retrieving and manipulating data from files</a:t>
            </a:r>
          </a:p>
          <a:p>
            <a:r>
              <a:rPr lang="en-US" dirty="0"/>
              <a:t>Retrieved data can be read, processed or manipulated</a:t>
            </a:r>
          </a:p>
        </p:txBody>
      </p:sp>
    </p:spTree>
    <p:extLst>
      <p:ext uri="{BB962C8B-B14F-4D97-AF65-F5344CB8AC3E}">
        <p14:creationId xmlns:p14="http://schemas.microsoft.com/office/powerpoint/2010/main" val="2924734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11B9-9BE4-4524-806F-41210B67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files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F80A9DA-997B-AAAC-980E-5288BA8F567C}"/>
              </a:ext>
            </a:extLst>
          </p:cNvPr>
          <p:cNvSpPr txBox="1">
            <a:spLocks/>
          </p:cNvSpPr>
          <p:nvPr/>
        </p:nvSpPr>
        <p:spPr>
          <a:xfrm>
            <a:off x="2592364" y="3860670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/>
              <a:t>with</a:t>
            </a:r>
            <a:r>
              <a:rPr lang="en-US"/>
              <a:t> open(“file path”, mode) </a:t>
            </a:r>
            <a:r>
              <a:rPr lang="en-US" b="1"/>
              <a:t>as</a:t>
            </a:r>
            <a:r>
              <a:rPr lang="en-US"/>
              <a:t> variable: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6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11B9-9BE4-4524-806F-41210B67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281B2-5AE9-4F76-B701-04BA3BD19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364" y="3860670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with</a:t>
            </a:r>
            <a:r>
              <a:rPr lang="en-US" dirty="0"/>
              <a:t> open(“file path”, mode) </a:t>
            </a:r>
            <a:r>
              <a:rPr lang="en-US" b="1" dirty="0"/>
              <a:t>as</a:t>
            </a:r>
            <a:r>
              <a:rPr lang="en-US" dirty="0"/>
              <a:t> variable: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BBF9F56-AD17-4670-BF25-379B08D60DE0}"/>
              </a:ext>
            </a:extLst>
          </p:cNvPr>
          <p:cNvCxnSpPr>
            <a:cxnSpLocks/>
          </p:cNvCxnSpPr>
          <p:nvPr/>
        </p:nvCxnSpPr>
        <p:spPr>
          <a:xfrm>
            <a:off x="6156740" y="3429000"/>
            <a:ext cx="0" cy="4277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993D452-8957-44EF-B329-2E296CA52042}"/>
              </a:ext>
            </a:extLst>
          </p:cNvPr>
          <p:cNvCxnSpPr/>
          <p:nvPr/>
        </p:nvCxnSpPr>
        <p:spPr>
          <a:xfrm flipV="1">
            <a:off x="3904180" y="4253501"/>
            <a:ext cx="0" cy="5650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572E9A-A0D4-4636-9CC9-B949CF4FC0B0}"/>
              </a:ext>
            </a:extLst>
          </p:cNvPr>
          <p:cNvCxnSpPr>
            <a:cxnSpLocks/>
          </p:cNvCxnSpPr>
          <p:nvPr/>
        </p:nvCxnSpPr>
        <p:spPr>
          <a:xfrm flipH="1" flipV="1">
            <a:off x="5086350" y="4253501"/>
            <a:ext cx="482243" cy="5650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B96072C-F6B8-45E1-A0CB-D99835B3E97D}"/>
              </a:ext>
            </a:extLst>
          </p:cNvPr>
          <p:cNvSpPr txBox="1"/>
          <p:nvPr/>
        </p:nvSpPr>
        <p:spPr>
          <a:xfrm>
            <a:off x="5386941" y="2436421"/>
            <a:ext cx="1527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“Handle” that stores files information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5E40DE-D675-4FBE-A292-93A161EB25F5}"/>
              </a:ext>
            </a:extLst>
          </p:cNvPr>
          <p:cNvSpPr txBox="1"/>
          <p:nvPr/>
        </p:nvSpPr>
        <p:spPr>
          <a:xfrm>
            <a:off x="3201804" y="4818580"/>
            <a:ext cx="1527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Built in Python function for opening files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0F5ACB-CD67-40D0-AF4B-CE4161D74516}"/>
              </a:ext>
            </a:extLst>
          </p:cNvPr>
          <p:cNvSpPr txBox="1"/>
          <p:nvPr/>
        </p:nvSpPr>
        <p:spPr>
          <a:xfrm>
            <a:off x="4633647" y="4818580"/>
            <a:ext cx="18698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Indicates what you want to do with the file:</a:t>
            </a:r>
          </a:p>
          <a:p>
            <a:pPr algn="ctr"/>
            <a:r>
              <a:rPr lang="en-US" dirty="0"/>
              <a:t>“r” = read </a:t>
            </a:r>
          </a:p>
          <a:p>
            <a:pPr algn="ctr"/>
            <a:r>
              <a:rPr lang="en-US" dirty="0"/>
              <a:t>“w” = write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72962873-70CC-41C2-BEE1-9C0D0A6B2069}"/>
              </a:ext>
            </a:extLst>
          </p:cNvPr>
          <p:cNvSpPr/>
          <p:nvPr/>
        </p:nvSpPr>
        <p:spPr>
          <a:xfrm>
            <a:off x="6503538" y="4957079"/>
            <a:ext cx="410970" cy="1200329"/>
          </a:xfrm>
          <a:prstGeom prst="rightBrac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99B20E0-80F0-482F-AAAE-EF83A7BD98F1}"/>
              </a:ext>
            </a:extLst>
          </p:cNvPr>
          <p:cNvSpPr txBox="1"/>
          <p:nvPr/>
        </p:nvSpPr>
        <p:spPr>
          <a:xfrm>
            <a:off x="7068620" y="5280245"/>
            <a:ext cx="1461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Default is read</a:t>
            </a:r>
          </a:p>
        </p:txBody>
      </p:sp>
    </p:spTree>
    <p:extLst>
      <p:ext uri="{BB962C8B-B14F-4D97-AF65-F5344CB8AC3E}">
        <p14:creationId xmlns:p14="http://schemas.microsoft.com/office/powerpoint/2010/main" val="21318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208450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8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45C6-85E7-4B04-9E65-EA3C60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data from files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4D87-9F10-7517-9995-E12B4A837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34" y="2506527"/>
            <a:ext cx="3840813" cy="1005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FC03C-048D-91FC-A99A-A14880F408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669"/>
          <a:stretch/>
        </p:blipFill>
        <p:spPr>
          <a:xfrm>
            <a:off x="4572000" y="2640127"/>
            <a:ext cx="1935648" cy="39418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AEAC-8C37-8B27-5BB1-D66F11100FA9}"/>
              </a:ext>
            </a:extLst>
          </p:cNvPr>
          <p:cNvSpPr txBox="1"/>
          <p:nvPr/>
        </p:nvSpPr>
        <p:spPr>
          <a:xfrm>
            <a:off x="4572000" y="2640127"/>
            <a:ext cx="1935648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Text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11B67-17B7-7AF1-DEE9-93B91B1E61FE}"/>
              </a:ext>
            </a:extLst>
          </p:cNvPr>
          <p:cNvCxnSpPr/>
          <p:nvPr/>
        </p:nvCxnSpPr>
        <p:spPr>
          <a:xfrm>
            <a:off x="4012947" y="2774251"/>
            <a:ext cx="53047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85026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696</Words>
  <Application>Microsoft Office PowerPoint</Application>
  <PresentationFormat>On-screen Show (4:3)</PresentationFormat>
  <Paragraphs>311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Courier New</vt:lpstr>
      <vt:lpstr>Gill Sans MT</vt:lpstr>
      <vt:lpstr>Parcel</vt:lpstr>
      <vt:lpstr>PAI 724:  Data Driven Decision making  LAB</vt:lpstr>
      <vt:lpstr>Lecture Topic</vt:lpstr>
      <vt:lpstr>Files</vt:lpstr>
      <vt:lpstr>Files</vt:lpstr>
      <vt:lpstr>Opening files</vt:lpstr>
      <vt:lpstr>Opening files</vt:lpstr>
      <vt:lpstr>Code Break</vt:lpstr>
      <vt:lpstr>Interacting With data from files</vt:lpstr>
      <vt:lpstr>Interacting With data from files</vt:lpstr>
      <vt:lpstr>Interacting With data from files</vt:lpstr>
      <vt:lpstr>Interacting With data from files</vt:lpstr>
      <vt:lpstr>Interacting With data from files</vt:lpstr>
      <vt:lpstr>Interacting With data from files</vt:lpstr>
      <vt:lpstr>Code Break</vt:lpstr>
      <vt:lpstr>Interacting With data from files</vt:lpstr>
      <vt:lpstr>Interacting With data from files</vt:lpstr>
      <vt:lpstr>Interacting With data from files</vt:lpstr>
      <vt:lpstr>Interacting With data from files</vt:lpstr>
      <vt:lpstr>Interacting With data from files</vt:lpstr>
      <vt:lpstr>Interacting With data from files</vt:lpstr>
      <vt:lpstr>Code Break</vt:lpstr>
      <vt:lpstr>Lists</vt:lpstr>
      <vt:lpstr>lists</vt:lpstr>
      <vt:lpstr>List structures</vt:lpstr>
      <vt:lpstr>Mutability in lists</vt:lpstr>
      <vt:lpstr>Code Break</vt:lpstr>
      <vt:lpstr>Traversing lists</vt:lpstr>
      <vt:lpstr>Traversing lists</vt:lpstr>
      <vt:lpstr>Traversing lists</vt:lpstr>
      <vt:lpstr>Traversing lists</vt:lpstr>
      <vt:lpstr>Traversing lists</vt:lpstr>
      <vt:lpstr>List methods</vt:lpstr>
      <vt:lpstr>Code Break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 724:  Data Driven Decision making  dr. Saba Siddiki</dc:title>
  <dc:creator>Saba N Siddiki</dc:creator>
  <cp:lastModifiedBy>Graham Ambrose</cp:lastModifiedBy>
  <cp:revision>107</cp:revision>
  <dcterms:created xsi:type="dcterms:W3CDTF">2020-09-27T19:09:25Z</dcterms:created>
  <dcterms:modified xsi:type="dcterms:W3CDTF">2022-10-10T12:48:54Z</dcterms:modified>
</cp:coreProperties>
</file>