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8" r:id="rId3"/>
    <p:sldId id="297" r:id="rId4"/>
    <p:sldId id="325" r:id="rId5"/>
    <p:sldId id="298" r:id="rId6"/>
    <p:sldId id="323" r:id="rId7"/>
    <p:sldId id="296" r:id="rId8"/>
    <p:sldId id="306" r:id="rId9"/>
    <p:sldId id="307" r:id="rId10"/>
    <p:sldId id="322" r:id="rId11"/>
    <p:sldId id="320" r:id="rId12"/>
    <p:sldId id="301" r:id="rId13"/>
    <p:sldId id="313" r:id="rId14"/>
    <p:sldId id="314" r:id="rId15"/>
    <p:sldId id="305" r:id="rId16"/>
    <p:sldId id="324" r:id="rId17"/>
    <p:sldId id="300" r:id="rId18"/>
    <p:sldId id="303" r:id="rId19"/>
    <p:sldId id="318" r:id="rId20"/>
    <p:sldId id="317" r:id="rId21"/>
    <p:sldId id="316" r:id="rId22"/>
    <p:sldId id="321" r:id="rId23"/>
    <p:sldId id="310" r:id="rId24"/>
    <p:sldId id="308" r:id="rId25"/>
    <p:sldId id="309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6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86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81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9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56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78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8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2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6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5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64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6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4EFF1E3-19FE-441A-8A1A-45616FFD79CF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8C7CEC3-539F-42FA-8C7D-0A844FCC33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20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0D8AD-9D7A-418E-8E56-D8A7B7907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239" y="2005007"/>
            <a:ext cx="6939520" cy="2847986"/>
          </a:xfrm>
        </p:spPr>
        <p:txBody>
          <a:bodyPr/>
          <a:lstStyle/>
          <a:p>
            <a:r>
              <a:rPr lang="en-US" dirty="0"/>
              <a:t>PAI 724: </a:t>
            </a:r>
            <a:br>
              <a:rPr lang="en-US" dirty="0"/>
            </a:br>
            <a:r>
              <a:rPr lang="en-US" dirty="0"/>
              <a:t>Data Driven Decision making</a:t>
            </a:r>
            <a:br>
              <a:rPr lang="en-US" dirty="0"/>
            </a:br>
            <a:br>
              <a:rPr lang="en-US" dirty="0"/>
            </a:br>
            <a:r>
              <a:rPr lang="en-US" sz="1800" dirty="0"/>
              <a:t>LAB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C42FF27-71D0-4E30-986D-DEF1D3794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1394" y="5618106"/>
            <a:ext cx="5101209" cy="1239894"/>
          </a:xfrm>
        </p:spPr>
        <p:txBody>
          <a:bodyPr/>
          <a:lstStyle/>
          <a:p>
            <a:r>
              <a:rPr lang="en-US" dirty="0"/>
              <a:t>Week 2</a:t>
            </a:r>
          </a:p>
          <a:p>
            <a:r>
              <a:rPr lang="en-US" dirty="0"/>
              <a:t>September 12, 2022</a:t>
            </a:r>
          </a:p>
        </p:txBody>
      </p:sp>
    </p:spTree>
    <p:extLst>
      <p:ext uri="{BB962C8B-B14F-4D97-AF65-F5344CB8AC3E}">
        <p14:creationId xmlns:p14="http://schemas.microsoft.com/office/powerpoint/2010/main" val="4715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49D5A-49E5-455D-8527-9A7F031BA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Building blocks of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48CA3-4B73-43D9-BF00-EF0EF5DEF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  <a:p>
            <a:r>
              <a:rPr lang="en-US" dirty="0"/>
              <a:t>Operators </a:t>
            </a:r>
          </a:p>
          <a:p>
            <a:r>
              <a:rPr lang="en-US" dirty="0"/>
              <a:t>Statements </a:t>
            </a:r>
          </a:p>
          <a:p>
            <a:pPr lvl="1"/>
            <a:r>
              <a:rPr lang="en-US" dirty="0"/>
              <a:t>Expressions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551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49D5A-49E5-455D-8527-9A7F031BA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Building blocks of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48CA3-4B73-43D9-BF00-EF0EF5DEF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  <a:p>
            <a:r>
              <a:rPr lang="en-US" dirty="0"/>
              <a:t>Operators </a:t>
            </a:r>
          </a:p>
          <a:p>
            <a:r>
              <a:rPr lang="en-US" dirty="0"/>
              <a:t>Statements </a:t>
            </a:r>
          </a:p>
          <a:p>
            <a:pPr lvl="1"/>
            <a:r>
              <a:rPr lang="en-US" dirty="0"/>
              <a:t>Expressions</a:t>
            </a:r>
          </a:p>
          <a:p>
            <a:endParaRPr lang="en-US" dirty="0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64130BFB-3DCA-4BA6-A737-69494C2B1263}"/>
              </a:ext>
            </a:extLst>
          </p:cNvPr>
          <p:cNvSpPr/>
          <p:nvPr/>
        </p:nvSpPr>
        <p:spPr>
          <a:xfrm>
            <a:off x="3533775" y="2702756"/>
            <a:ext cx="571500" cy="14862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45F7E7-F188-459F-AAC9-EFCA4EDC7708}"/>
              </a:ext>
            </a:extLst>
          </p:cNvPr>
          <p:cNvSpPr txBox="1"/>
          <p:nvPr/>
        </p:nvSpPr>
        <p:spPr>
          <a:xfrm>
            <a:off x="4405313" y="2551837"/>
            <a:ext cx="350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Programming is about combining variables, operators, expressions, and statements into a set of instructions that a computer can understand to carry out a specific task</a:t>
            </a:r>
          </a:p>
        </p:txBody>
      </p:sp>
    </p:spTree>
    <p:extLst>
      <p:ext uri="{BB962C8B-B14F-4D97-AF65-F5344CB8AC3E}">
        <p14:creationId xmlns:p14="http://schemas.microsoft.com/office/powerpoint/2010/main" val="4017902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45EEF-070F-44C5-9CE7-6AE7B73FC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BB60D-2BA7-4752-9A9F-F48FADD50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333245"/>
            <a:ext cx="5937755" cy="3101983"/>
          </a:xfrm>
        </p:spPr>
        <p:txBody>
          <a:bodyPr/>
          <a:lstStyle/>
          <a:p>
            <a:r>
              <a:rPr lang="en-US" u="sng" dirty="0"/>
              <a:t>Variable</a:t>
            </a:r>
            <a:r>
              <a:rPr lang="en-US" dirty="0"/>
              <a:t>: a name that refers to a value</a:t>
            </a:r>
            <a:endParaRPr lang="en-US" u="sng" dirty="0"/>
          </a:p>
          <a:p>
            <a:r>
              <a:rPr lang="en-US" dirty="0"/>
              <a:t>Values</a:t>
            </a:r>
          </a:p>
          <a:p>
            <a:pPr lvl="1"/>
            <a:r>
              <a:rPr lang="en-US" dirty="0"/>
              <a:t>Types</a:t>
            </a:r>
          </a:p>
          <a:p>
            <a:pPr marL="457200" lvl="2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DBD02E1-90D0-4FD4-84D9-52CBBBA686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44205"/>
              </p:ext>
            </p:extLst>
          </p:nvPr>
        </p:nvGraphicFramePr>
        <p:xfrm>
          <a:off x="442912" y="3573251"/>
          <a:ext cx="8258175" cy="306132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049490">
                  <a:extLst>
                    <a:ext uri="{9D8B030D-6E8A-4147-A177-3AD203B41FA5}">
                      <a16:colId xmlns:a16="http://schemas.microsoft.com/office/drawing/2014/main" val="2610803617"/>
                    </a:ext>
                  </a:extLst>
                </a:gridCol>
                <a:gridCol w="2550961">
                  <a:extLst>
                    <a:ext uri="{9D8B030D-6E8A-4147-A177-3AD203B41FA5}">
                      <a16:colId xmlns:a16="http://schemas.microsoft.com/office/drawing/2014/main" val="1381087920"/>
                    </a:ext>
                  </a:extLst>
                </a:gridCol>
                <a:gridCol w="1395412">
                  <a:extLst>
                    <a:ext uri="{9D8B030D-6E8A-4147-A177-3AD203B41FA5}">
                      <a16:colId xmlns:a16="http://schemas.microsoft.com/office/drawing/2014/main" val="1796856462"/>
                    </a:ext>
                  </a:extLst>
                </a:gridCol>
                <a:gridCol w="1176336">
                  <a:extLst>
                    <a:ext uri="{9D8B030D-6E8A-4147-A177-3AD203B41FA5}">
                      <a16:colId xmlns:a16="http://schemas.microsoft.com/office/drawing/2014/main" val="1317968507"/>
                    </a:ext>
                  </a:extLst>
                </a:gridCol>
                <a:gridCol w="2085976">
                  <a:extLst>
                    <a:ext uri="{9D8B030D-6E8A-4147-A177-3AD203B41FA5}">
                      <a16:colId xmlns:a16="http://schemas.microsoft.com/office/drawing/2014/main" val="2667650389"/>
                    </a:ext>
                  </a:extLst>
                </a:gridCol>
              </a:tblGrid>
              <a:tr h="501002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Ex.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In Python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60911"/>
                  </a:ext>
                </a:extLst>
              </a:tr>
              <a:tr h="501002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Combination of alphabetical characters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High 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C0C0C0"/>
                          </a:highlight>
                        </a:rPr>
                        <a:t>str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Must be written with in single or double quotation 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431404"/>
                  </a:ext>
                </a:extLst>
              </a:tr>
              <a:tr h="5079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Integer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Whole numbers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C0C0C0"/>
                          </a:highlight>
                        </a:rP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Python’s </a:t>
                      </a:r>
                      <a:r>
                        <a:rPr lang="en-US" sz="1600" dirty="0">
                          <a:highlight>
                            <a:srgbClr val="C0C0C0"/>
                          </a:highlight>
                        </a:rPr>
                        <a:t>int</a:t>
                      </a:r>
                      <a:r>
                        <a:rPr lang="en-US" sz="1600" dirty="0"/>
                        <a:t> rounds down by default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449350"/>
                  </a:ext>
                </a:extLst>
              </a:tr>
              <a:tr h="5079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Numbers with a decimal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C0C0C0"/>
                          </a:highlight>
                        </a:rPr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190491"/>
                  </a:ext>
                </a:extLst>
              </a:tr>
              <a:tr h="507960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Boolean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with one of two built-in values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highlight>
                            <a:srgbClr val="C0C0C0"/>
                          </a:highlight>
                        </a:rPr>
                        <a:t>True/False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501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151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7C055-8FC1-4B01-BE0F-A11460D1E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4DC71-86F6-4801-804A-F358563A7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Variable construction and manipulation</a:t>
            </a:r>
          </a:p>
          <a:p>
            <a:r>
              <a:rPr lang="en-US" u="sng" dirty="0"/>
              <a:t>Variable construction</a:t>
            </a:r>
            <a:r>
              <a:rPr lang="en-US" dirty="0"/>
              <a:t>: you are identifying a named “placeholder” to which values can be assigned through an “assignment statement”</a:t>
            </a:r>
          </a:p>
          <a:p>
            <a:endParaRPr lang="en-US" dirty="0"/>
          </a:p>
          <a:p>
            <a:r>
              <a:rPr lang="en-US" u="sng" dirty="0"/>
              <a:t>Variable manipulation</a:t>
            </a:r>
            <a:r>
              <a:rPr lang="en-US" dirty="0"/>
              <a:t>:  Making adjustments to the values stored under a particular variable name </a:t>
            </a:r>
            <a:r>
              <a:rPr lang="en-US" b="1" dirty="0">
                <a:highlight>
                  <a:srgbClr val="00FFFF"/>
                </a:highlight>
              </a:rPr>
              <a:t>which overrides previous values.</a:t>
            </a:r>
            <a:r>
              <a:rPr lang="en-US" dirty="0">
                <a:highlight>
                  <a:srgbClr val="00FFFF"/>
                </a:highligh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0609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AF539-1AF3-42BA-A7F0-B2C036DEA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89F13-C50A-43E0-8212-BC1E7E05B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727419"/>
            <a:ext cx="5937755" cy="33685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Unlike in traditional mathematical operations </a:t>
            </a:r>
            <a:r>
              <a:rPr lang="en-US" dirty="0">
                <a:highlight>
                  <a:srgbClr val="C0C0C0"/>
                </a:highlight>
              </a:rPr>
              <a:t>=</a:t>
            </a:r>
            <a:r>
              <a:rPr lang="en-US" dirty="0"/>
              <a:t> doesn’t mean fixed specification of values. The value associated with variable name “updates.” </a:t>
            </a:r>
          </a:p>
          <a:p>
            <a:pPr marL="0" indent="0">
              <a:buNone/>
            </a:pPr>
            <a:r>
              <a:rPr lang="en-US" dirty="0"/>
              <a:t>Ex.</a:t>
            </a:r>
          </a:p>
          <a:p>
            <a:pPr marL="0" indent="0">
              <a:buNone/>
            </a:pPr>
            <a:r>
              <a:rPr lang="en-US" dirty="0"/>
              <a:t>x=10</a:t>
            </a:r>
            <a:br>
              <a:rPr lang="en-US" dirty="0"/>
            </a:br>
            <a:r>
              <a:rPr lang="en-US" dirty="0"/>
              <a:t>print(x)</a:t>
            </a:r>
          </a:p>
          <a:p>
            <a:pPr marL="0" indent="0">
              <a:buNone/>
            </a:pPr>
            <a:r>
              <a:rPr lang="en-US" dirty="0"/>
              <a:t>10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x=10+5</a:t>
            </a:r>
            <a:br>
              <a:rPr lang="en-US" dirty="0"/>
            </a:br>
            <a:r>
              <a:rPr lang="en-US" dirty="0"/>
              <a:t>print(x)</a:t>
            </a:r>
            <a:br>
              <a:rPr lang="en-US" dirty="0"/>
            </a:br>
            <a:r>
              <a:rPr lang="en-US" dirty="0"/>
              <a:t>15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u="sng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F44AC82-2863-402D-9671-C5D2E41F35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400" t="8610" r="9349" b="17223"/>
          <a:stretch/>
        </p:blipFill>
        <p:spPr>
          <a:xfrm>
            <a:off x="7439025" y="2482055"/>
            <a:ext cx="948719" cy="94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290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93B73-6B79-4464-BEAF-91468502A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variable naming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CFA7E-FBD9-4DCB-9A1C-5938212CD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contain both letters and numbers</a:t>
            </a:r>
          </a:p>
          <a:p>
            <a:pPr lvl="1"/>
            <a:r>
              <a:rPr lang="en-US" dirty="0"/>
              <a:t>Ex. hightemp100</a:t>
            </a:r>
          </a:p>
          <a:p>
            <a:pPr lvl="1"/>
            <a:endParaRPr lang="en-US" dirty="0"/>
          </a:p>
          <a:p>
            <a:r>
              <a:rPr lang="en-US" dirty="0"/>
              <a:t>Cannot start with a number</a:t>
            </a:r>
          </a:p>
          <a:p>
            <a:endParaRPr lang="en-US" dirty="0"/>
          </a:p>
          <a:p>
            <a:r>
              <a:rPr lang="en-US" dirty="0"/>
              <a:t>Can use underscore ( _ ) in variable names</a:t>
            </a:r>
          </a:p>
          <a:p>
            <a:pPr lvl="1"/>
            <a:r>
              <a:rPr lang="en-US" dirty="0"/>
              <a:t>hightemp_100</a:t>
            </a:r>
          </a:p>
        </p:txBody>
      </p:sp>
    </p:spTree>
    <p:extLst>
      <p:ext uri="{BB962C8B-B14F-4D97-AF65-F5344CB8AC3E}">
        <p14:creationId xmlns:p14="http://schemas.microsoft.com/office/powerpoint/2010/main" val="16266137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A8C00-020A-40EF-82F3-0FC52A9A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Break</a:t>
            </a:r>
          </a:p>
        </p:txBody>
      </p:sp>
    </p:spTree>
    <p:extLst>
      <p:ext uri="{BB962C8B-B14F-4D97-AF65-F5344CB8AC3E}">
        <p14:creationId xmlns:p14="http://schemas.microsoft.com/office/powerpoint/2010/main" val="1756908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2F641-8377-4042-89A0-71BC4C60C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Reserve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1276E-9CB4-48A5-83A6-119A5B82E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Words that have preassigned meaning within Python, typically inferring program structure, and thus cannot be used in variable names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DD9185F-0F68-49E3-9215-9A1A1FC9F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183771"/>
              </p:ext>
            </p:extLst>
          </p:nvPr>
        </p:nvGraphicFramePr>
        <p:xfrm>
          <a:off x="1600200" y="3816350"/>
          <a:ext cx="5937755" cy="256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7551">
                  <a:extLst>
                    <a:ext uri="{9D8B030D-6E8A-4147-A177-3AD203B41FA5}">
                      <a16:colId xmlns:a16="http://schemas.microsoft.com/office/drawing/2014/main" val="1365170926"/>
                    </a:ext>
                  </a:extLst>
                </a:gridCol>
                <a:gridCol w="1187551">
                  <a:extLst>
                    <a:ext uri="{9D8B030D-6E8A-4147-A177-3AD203B41FA5}">
                      <a16:colId xmlns:a16="http://schemas.microsoft.com/office/drawing/2014/main" val="2903262463"/>
                    </a:ext>
                  </a:extLst>
                </a:gridCol>
                <a:gridCol w="1187551">
                  <a:extLst>
                    <a:ext uri="{9D8B030D-6E8A-4147-A177-3AD203B41FA5}">
                      <a16:colId xmlns:a16="http://schemas.microsoft.com/office/drawing/2014/main" val="2213906145"/>
                    </a:ext>
                  </a:extLst>
                </a:gridCol>
                <a:gridCol w="1187551">
                  <a:extLst>
                    <a:ext uri="{9D8B030D-6E8A-4147-A177-3AD203B41FA5}">
                      <a16:colId xmlns:a16="http://schemas.microsoft.com/office/drawing/2014/main" val="2324418568"/>
                    </a:ext>
                  </a:extLst>
                </a:gridCol>
                <a:gridCol w="1187551">
                  <a:extLst>
                    <a:ext uri="{9D8B030D-6E8A-4147-A177-3AD203B41FA5}">
                      <a16:colId xmlns:a16="http://schemas.microsoft.com/office/drawing/2014/main" val="1290783851"/>
                    </a:ext>
                  </a:extLst>
                </a:gridCol>
              </a:tblGrid>
              <a:tr h="349306">
                <a:tc>
                  <a:txBody>
                    <a:bodyPr/>
                    <a:lstStyle/>
                    <a:p>
                      <a:r>
                        <a:rPr lang="en-US" dirty="0"/>
                        <a:t>and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from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6930445"/>
                  </a:ext>
                </a:extLst>
              </a:tr>
              <a:tr h="349306">
                <a:tc>
                  <a:txBody>
                    <a:bodyPr/>
                    <a:lstStyle/>
                    <a:p>
                      <a:r>
                        <a:rPr lang="en-US" dirty="0"/>
                        <a:t>as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elif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global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nonlocal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try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34822"/>
                  </a:ext>
                </a:extLst>
              </a:tr>
              <a:tr h="349306">
                <a:tc>
                  <a:txBody>
                    <a:bodyPr/>
                    <a:lstStyle/>
                    <a:p>
                      <a:r>
                        <a:rPr lang="en-US"/>
                        <a:t>assert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else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not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while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156627"/>
                  </a:ext>
                </a:extLst>
              </a:tr>
              <a:tr h="349306">
                <a:tc>
                  <a:txBody>
                    <a:bodyPr/>
                    <a:lstStyle/>
                    <a:p>
                      <a:r>
                        <a:rPr lang="en-US"/>
                        <a:t>break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except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import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with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841073"/>
                  </a:ext>
                </a:extLst>
              </a:tr>
              <a:tr h="349306">
                <a:tc>
                  <a:txBody>
                    <a:bodyPr/>
                    <a:lstStyle/>
                    <a:p>
                      <a:r>
                        <a:rPr lang="en-US"/>
                        <a:t>class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False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pass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yield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55208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/>
                        <a:t>continue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finally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raise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async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53770"/>
                  </a:ext>
                </a:extLst>
              </a:tr>
              <a:tr h="349306">
                <a:tc>
                  <a:txBody>
                    <a:bodyPr/>
                    <a:lstStyle/>
                    <a:p>
                      <a:r>
                        <a:rPr lang="en-US" dirty="0"/>
                        <a:t>def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lambda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await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098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55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386BC-C708-4EDC-8604-526A3478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rPr lang="en-US" dirty="0"/>
              <a:t>operators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9EEAC8-D9AF-466A-BBC8-7F251C3486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9848720"/>
              </p:ext>
            </p:extLst>
          </p:nvPr>
        </p:nvGraphicFramePr>
        <p:xfrm>
          <a:off x="1673352" y="2326180"/>
          <a:ext cx="5797296" cy="434621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38360">
                  <a:extLst>
                    <a:ext uri="{9D8B030D-6E8A-4147-A177-3AD203B41FA5}">
                      <a16:colId xmlns:a16="http://schemas.microsoft.com/office/drawing/2014/main" val="254373972"/>
                    </a:ext>
                  </a:extLst>
                </a:gridCol>
                <a:gridCol w="2450707">
                  <a:extLst>
                    <a:ext uri="{9D8B030D-6E8A-4147-A177-3AD203B41FA5}">
                      <a16:colId xmlns:a16="http://schemas.microsoft.com/office/drawing/2014/main" val="787397196"/>
                    </a:ext>
                  </a:extLst>
                </a:gridCol>
                <a:gridCol w="1608229">
                  <a:extLst>
                    <a:ext uri="{9D8B030D-6E8A-4147-A177-3AD203B41FA5}">
                      <a16:colId xmlns:a16="http://schemas.microsoft.com/office/drawing/2014/main" val="2449383170"/>
                    </a:ext>
                  </a:extLst>
                </a:gridCol>
              </a:tblGrid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strike="noStrike" dirty="0">
                          <a:effectLst/>
                          <a:latin typeface="+mn-lt"/>
                        </a:rPr>
                        <a:t>Operator</a:t>
                      </a:r>
                      <a:endParaRPr lang="en-US" sz="1800" b="1" i="0" u="sng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strike="noStrike" dirty="0">
                          <a:effectLst/>
                          <a:latin typeface="+mn-lt"/>
                        </a:rPr>
                        <a:t>Name</a:t>
                      </a:r>
                      <a:endParaRPr lang="en-US" sz="1800" b="1" i="0" u="sng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strike="noStrike" dirty="0">
                          <a:effectLst/>
                          <a:latin typeface="+mn-lt"/>
                        </a:rPr>
                        <a:t>Example with operands</a:t>
                      </a:r>
                      <a:endParaRPr lang="en-US" sz="1800" b="1" i="0" u="sng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855367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+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Addition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+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535707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-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Subtraction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-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502227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*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Multiplication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*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48303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/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Division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/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105822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Modulus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%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628853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**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Exponentiation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**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369726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==</a:t>
                      </a: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Comparison operator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x == y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53623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!=</a:t>
                      </a: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Not equal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x != y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218525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27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019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386BC-C708-4EDC-8604-526A3478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rPr lang="en-US" dirty="0"/>
              <a:t>operators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9EEAC8-D9AF-466A-BBC8-7F251C3486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793269"/>
              </p:ext>
            </p:extLst>
          </p:nvPr>
        </p:nvGraphicFramePr>
        <p:xfrm>
          <a:off x="1673352" y="2326180"/>
          <a:ext cx="5797296" cy="434621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738360">
                  <a:extLst>
                    <a:ext uri="{9D8B030D-6E8A-4147-A177-3AD203B41FA5}">
                      <a16:colId xmlns:a16="http://schemas.microsoft.com/office/drawing/2014/main" val="254373972"/>
                    </a:ext>
                  </a:extLst>
                </a:gridCol>
                <a:gridCol w="2450707">
                  <a:extLst>
                    <a:ext uri="{9D8B030D-6E8A-4147-A177-3AD203B41FA5}">
                      <a16:colId xmlns:a16="http://schemas.microsoft.com/office/drawing/2014/main" val="787397196"/>
                    </a:ext>
                  </a:extLst>
                </a:gridCol>
                <a:gridCol w="1608229">
                  <a:extLst>
                    <a:ext uri="{9D8B030D-6E8A-4147-A177-3AD203B41FA5}">
                      <a16:colId xmlns:a16="http://schemas.microsoft.com/office/drawing/2014/main" val="2449383170"/>
                    </a:ext>
                  </a:extLst>
                </a:gridCol>
              </a:tblGrid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strike="noStrike" dirty="0">
                          <a:effectLst/>
                          <a:latin typeface="+mn-lt"/>
                        </a:rPr>
                        <a:t>Operator</a:t>
                      </a:r>
                      <a:endParaRPr lang="en-US" sz="1800" b="1" i="0" u="sng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strike="noStrike" dirty="0">
                          <a:effectLst/>
                          <a:latin typeface="+mn-lt"/>
                        </a:rPr>
                        <a:t>Name</a:t>
                      </a:r>
                      <a:endParaRPr lang="en-US" sz="1800" b="1" i="0" u="sng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strike="noStrike" dirty="0">
                          <a:effectLst/>
                          <a:latin typeface="+mn-lt"/>
                        </a:rPr>
                        <a:t>Example with operands</a:t>
                      </a:r>
                      <a:endParaRPr lang="en-US" sz="1800" b="1" i="0" u="sng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855367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+</a:t>
                      </a:r>
                      <a:endParaRPr lang="en-US" sz="1800" b="0" i="0" u="none" strike="noStrike" dirty="0"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Addition</a:t>
                      </a:r>
                      <a:endParaRPr lang="en-US" sz="1800" b="0" i="0" u="none" strike="noStrike" dirty="0"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highlight>
                            <a:srgbClr val="00FFFF"/>
                          </a:highlight>
                          <a:latin typeface="+mn-lt"/>
                        </a:rPr>
                        <a:t>x + y</a:t>
                      </a:r>
                      <a:endParaRPr lang="en-US" sz="1800" b="0" i="0" u="none" strike="noStrike" dirty="0">
                        <a:effectLst/>
                        <a:highlight>
                          <a:srgbClr val="00FFFF"/>
                        </a:highlight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535707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-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Subtraction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-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502227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*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Multiplication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*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48303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/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Division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/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105822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>
                          <a:effectLst/>
                          <a:latin typeface="+mn-lt"/>
                        </a:rPr>
                        <a:t>Modulus</a:t>
                      </a:r>
                      <a:endParaRPr lang="en-US" sz="1800" b="0" i="0" u="none" strike="noStrike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%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628853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**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Exponentiation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u="none" strike="noStrike" dirty="0">
                          <a:effectLst/>
                          <a:latin typeface="+mn-lt"/>
                        </a:rPr>
                        <a:t>x ** y</a:t>
                      </a: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9369726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==</a:t>
                      </a: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Comparison operator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x == y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453623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!=</a:t>
                      </a: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Not equal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effectLst/>
                          <a:latin typeface="+mn-lt"/>
                        </a:rPr>
                        <a:t>x != y</a:t>
                      </a: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218525"/>
                  </a:ext>
                </a:extLst>
              </a:tr>
              <a:tr h="41071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101161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50580" marR="50580" marT="50580" marB="5058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2726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59B2C35-BCF0-4E26-ACD2-FD0FFC6D6C2B}"/>
              </a:ext>
            </a:extLst>
          </p:cNvPr>
          <p:cNvSpPr txBox="1"/>
          <p:nvPr/>
        </p:nvSpPr>
        <p:spPr>
          <a:xfrm>
            <a:off x="7470648" y="2811244"/>
            <a:ext cx="1673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with strings </a:t>
            </a:r>
            <a:r>
              <a:rPr lang="en-US" dirty="0">
                <a:sym typeface="Wingdings" panose="05000000000000000000" pitchFamily="2" charset="2"/>
              </a:rPr>
              <a:t> concatenation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9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AA6F8-A766-49F8-A7FF-58F73B5F2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program?</a:t>
            </a:r>
          </a:p>
        </p:txBody>
      </p:sp>
    </p:spTree>
    <p:extLst>
      <p:ext uri="{BB962C8B-B14F-4D97-AF65-F5344CB8AC3E}">
        <p14:creationId xmlns:p14="http://schemas.microsoft.com/office/powerpoint/2010/main" val="11295623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386BC-C708-4EDC-8604-526A34782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964692"/>
            <a:ext cx="5797296" cy="1188720"/>
          </a:xfrm>
        </p:spPr>
        <p:txBody>
          <a:bodyPr>
            <a:normAutofit/>
          </a:bodyPr>
          <a:lstStyle/>
          <a:p>
            <a:r>
              <a:rPr lang="en-US" dirty="0"/>
              <a:t>Order of operations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160DCF-964F-4DC1-B8D0-E7FA1CFD3A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0" y="2638045"/>
            <a:ext cx="6781799" cy="310198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/>
              <a:t>P     E     M     D     A     S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dirty="0"/>
              <a:t>Parentheses, Exponents, Multiplication, Division, Addition, Subtraction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BD0C67D-689A-4892-9483-39C425EAF120}"/>
              </a:ext>
            </a:extLst>
          </p:cNvPr>
          <p:cNvCxnSpPr/>
          <p:nvPr/>
        </p:nvCxnSpPr>
        <p:spPr>
          <a:xfrm>
            <a:off x="3743325" y="4438650"/>
            <a:ext cx="2028825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106290-98B8-41AE-8BED-90B420C3A866}"/>
              </a:ext>
            </a:extLst>
          </p:cNvPr>
          <p:cNvCxnSpPr>
            <a:cxnSpLocks/>
          </p:cNvCxnSpPr>
          <p:nvPr/>
        </p:nvCxnSpPr>
        <p:spPr>
          <a:xfrm>
            <a:off x="5848350" y="4610100"/>
            <a:ext cx="2019300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E929F4-6C9F-4DE4-B0D5-879730AA1D3B}"/>
              </a:ext>
            </a:extLst>
          </p:cNvPr>
          <p:cNvCxnSpPr>
            <a:cxnSpLocks/>
          </p:cNvCxnSpPr>
          <p:nvPr/>
        </p:nvCxnSpPr>
        <p:spPr>
          <a:xfrm>
            <a:off x="5848350" y="4743450"/>
            <a:ext cx="2019300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D19C5DCE-E30B-4276-BF6B-924690825C5F}"/>
              </a:ext>
            </a:extLst>
          </p:cNvPr>
          <p:cNvSpPr/>
          <p:nvPr/>
        </p:nvSpPr>
        <p:spPr>
          <a:xfrm>
            <a:off x="4238625" y="4610100"/>
            <a:ext cx="1133475" cy="133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AACF0C18-2BE0-4668-A811-C534ECBE19EC}"/>
              </a:ext>
            </a:extLst>
          </p:cNvPr>
          <p:cNvSpPr/>
          <p:nvPr/>
        </p:nvSpPr>
        <p:spPr>
          <a:xfrm>
            <a:off x="6337173" y="4908466"/>
            <a:ext cx="1133475" cy="133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405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966C5-7751-4A7D-8736-E71770801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B097E-4B72-46EA-B097-7FF29C35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5937755" cy="3715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>
                <a:solidFill>
                  <a:schemeClr val="tx1"/>
                </a:solidFill>
              </a:rPr>
              <a:t> unit of code that the Python interpreter can execute</a:t>
            </a:r>
          </a:p>
          <a:p>
            <a:r>
              <a:rPr lang="en-US" u="sng" dirty="0">
                <a:solidFill>
                  <a:schemeClr val="tx1"/>
                </a:solidFill>
              </a:rPr>
              <a:t>Expression statements</a:t>
            </a:r>
            <a:r>
              <a:rPr lang="en-US" dirty="0">
                <a:solidFill>
                  <a:schemeClr val="tx1"/>
                </a:solidFill>
              </a:rPr>
              <a:t>: Engaged for computing or writing a value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US" u="sng" dirty="0">
                <a:solidFill>
                  <a:schemeClr val="tx1"/>
                </a:solidFill>
              </a:rPr>
              <a:t>Functions</a:t>
            </a:r>
            <a:r>
              <a:rPr lang="en-US" dirty="0">
                <a:solidFill>
                  <a:schemeClr val="tx1"/>
                </a:solidFill>
              </a:rPr>
              <a:t>: B</a:t>
            </a:r>
            <a:r>
              <a:rPr lang="en-US" b="0" i="0" dirty="0">
                <a:solidFill>
                  <a:schemeClr val="tx1"/>
                </a:solidFill>
                <a:effectLst/>
              </a:rPr>
              <a:t>undle a set of instructions for repeated use; i.e., a piece of code written to carry out a specified task.</a:t>
            </a:r>
            <a:endParaRPr lang="en-US" u="sng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Ex. print(x)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Ex. type(x)</a:t>
            </a:r>
          </a:p>
          <a:p>
            <a:r>
              <a:rPr lang="en-US" u="sng" dirty="0">
                <a:solidFill>
                  <a:schemeClr val="tx1"/>
                </a:solidFill>
              </a:rPr>
              <a:t>Assignment statements</a:t>
            </a:r>
            <a:r>
              <a:rPr lang="en-US" dirty="0">
                <a:solidFill>
                  <a:schemeClr val="tx1"/>
                </a:solidFill>
              </a:rPr>
              <a:t>: Engaged for assigning values</a:t>
            </a:r>
            <a:endParaRPr lang="en-US" u="sng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x = 100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28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966C5-7751-4A7D-8736-E71770801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B097E-4B72-46EA-B097-7FF29C35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599945"/>
            <a:ext cx="4261355" cy="4058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</a:t>
            </a:r>
            <a:r>
              <a:rPr lang="en-US" dirty="0">
                <a:solidFill>
                  <a:schemeClr val="tx1"/>
                </a:solidFill>
              </a:rPr>
              <a:t> unit of code that the Python interpreter can execute</a:t>
            </a:r>
          </a:p>
          <a:p>
            <a:r>
              <a:rPr lang="en-US" u="sng" dirty="0">
                <a:solidFill>
                  <a:schemeClr val="tx1"/>
                </a:solidFill>
              </a:rPr>
              <a:t>Expression statements</a:t>
            </a:r>
            <a:r>
              <a:rPr lang="en-US" dirty="0">
                <a:solidFill>
                  <a:schemeClr val="tx1"/>
                </a:solidFill>
              </a:rPr>
              <a:t>: Engaged for computing or writing a value</a:t>
            </a:r>
          </a:p>
          <a:p>
            <a:pPr lvl="1"/>
            <a:r>
              <a:rPr lang="en-US" u="sng" dirty="0">
                <a:solidFill>
                  <a:schemeClr val="tx1"/>
                </a:solidFill>
              </a:rPr>
              <a:t>Functions</a:t>
            </a:r>
            <a:r>
              <a:rPr lang="en-US" dirty="0">
                <a:solidFill>
                  <a:schemeClr val="tx1"/>
                </a:solidFill>
              </a:rPr>
              <a:t>: B</a:t>
            </a:r>
            <a:r>
              <a:rPr lang="en-US" b="0" i="0" dirty="0">
                <a:solidFill>
                  <a:schemeClr val="tx1"/>
                </a:solidFill>
                <a:effectLst/>
                <a:latin typeface="Roboto" panose="02000000000000000000" pitchFamily="2" charset="0"/>
              </a:rPr>
              <a:t>undle a set of instructions for repeated used; i.e., a piece of code written to carry out a specified task.</a:t>
            </a:r>
            <a:endParaRPr lang="en-US" u="sng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Ex. Print(x)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Ex. Type(x)</a:t>
            </a:r>
          </a:p>
          <a:p>
            <a:r>
              <a:rPr lang="en-US" u="sng" dirty="0">
                <a:solidFill>
                  <a:schemeClr val="tx1"/>
                </a:solidFill>
              </a:rPr>
              <a:t>Assignment statements</a:t>
            </a:r>
            <a:r>
              <a:rPr lang="en-US" dirty="0">
                <a:solidFill>
                  <a:schemeClr val="tx1"/>
                </a:solidFill>
              </a:rPr>
              <a:t>: Engaged for assigning values</a:t>
            </a:r>
            <a:endParaRPr lang="en-US" u="sng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x = 100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353EC87-A806-468A-AA6C-FD3EDF905FED}"/>
              </a:ext>
            </a:extLst>
          </p:cNvPr>
          <p:cNvGrpSpPr/>
          <p:nvPr/>
        </p:nvGrpSpPr>
        <p:grpSpPr>
          <a:xfrm>
            <a:off x="5867400" y="2960339"/>
            <a:ext cx="2924175" cy="4174660"/>
            <a:chOff x="5867400" y="3429000"/>
            <a:chExt cx="2924175" cy="417466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F47BC1E-49E6-4B79-AF55-4FCB313251C6}"/>
                </a:ext>
              </a:extLst>
            </p:cNvPr>
            <p:cNvSpPr txBox="1"/>
            <p:nvPr/>
          </p:nvSpPr>
          <p:spPr>
            <a:xfrm>
              <a:off x="5867400" y="3429000"/>
              <a:ext cx="2924175" cy="369331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u="sng" dirty="0"/>
                <a:t>Understanding function components</a:t>
              </a:r>
            </a:p>
            <a:p>
              <a:pPr algn="ctr"/>
              <a:endParaRPr lang="en-US" u="sng" dirty="0"/>
            </a:p>
            <a:p>
              <a:pPr algn="ctr"/>
              <a:r>
                <a:rPr lang="en-US" dirty="0"/>
                <a:t>print(x)</a:t>
              </a:r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FF13A460-3590-4E1B-99DC-33BFBDC8224D}"/>
                </a:ext>
              </a:extLst>
            </p:cNvPr>
            <p:cNvCxnSpPr/>
            <p:nvPr/>
          </p:nvCxnSpPr>
          <p:spPr>
            <a:xfrm flipV="1">
              <a:off x="6629400" y="4619625"/>
              <a:ext cx="409575" cy="40005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C5360AC-35D8-4F58-B935-35806AEC0C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537955" y="4619625"/>
              <a:ext cx="396370" cy="400051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DE19CE1-DAA3-4D60-99C5-24F667AD3311}"/>
                </a:ext>
              </a:extLst>
            </p:cNvPr>
            <p:cNvSpPr txBox="1"/>
            <p:nvPr/>
          </p:nvSpPr>
          <p:spPr>
            <a:xfrm>
              <a:off x="5934075" y="5019675"/>
              <a:ext cx="1104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command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26EE339-6E4F-4CA5-8EB1-C6433FEC4E8F}"/>
                </a:ext>
              </a:extLst>
            </p:cNvPr>
            <p:cNvSpPr txBox="1"/>
            <p:nvPr/>
          </p:nvSpPr>
          <p:spPr>
            <a:xfrm>
              <a:off x="7304592" y="5018337"/>
              <a:ext cx="13716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u="sng" dirty="0"/>
                <a:t>Parameter, variable, or argument</a:t>
              </a:r>
              <a:r>
                <a:rPr lang="en-US" dirty="0"/>
                <a:t>: information that is passed into a function</a:t>
              </a:r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0860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D9042-ABFC-48C8-AA26-2319327DF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126A7-7343-43CC-A5A1-A171B4B2E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Debugging</a:t>
            </a:r>
            <a:r>
              <a:rPr lang="en-US" dirty="0"/>
              <a:t>: The process of finding the cause of the error in your code</a:t>
            </a:r>
            <a:endParaRPr lang="en-US" u="sng" dirty="0"/>
          </a:p>
          <a:p>
            <a:r>
              <a:rPr lang="en-US" dirty="0"/>
              <a:t>These are the common types of error you </a:t>
            </a:r>
            <a:r>
              <a:rPr lang="en-US" i="1" dirty="0"/>
              <a:t>will</a:t>
            </a:r>
            <a:r>
              <a:rPr lang="en-US" dirty="0"/>
              <a:t> encounter. Knowing what they mean will help you debug your code.</a:t>
            </a:r>
          </a:p>
          <a:p>
            <a:pPr lvl="1"/>
            <a:r>
              <a:rPr lang="en-US" u="sng" dirty="0"/>
              <a:t>Syntax errors:</a:t>
            </a:r>
            <a:r>
              <a:rPr lang="en-US" dirty="0"/>
              <a:t>  “Grammar” rules of Python violated</a:t>
            </a:r>
          </a:p>
          <a:p>
            <a:pPr lvl="1"/>
            <a:r>
              <a:rPr lang="en-US" u="sng" dirty="0"/>
              <a:t>Logic errors</a:t>
            </a:r>
            <a:r>
              <a:rPr lang="en-US" dirty="0"/>
              <a:t>: Syntax sound, but mistake in ordering of statements</a:t>
            </a:r>
          </a:p>
          <a:p>
            <a:pPr lvl="1"/>
            <a:r>
              <a:rPr lang="en-US" u="sng" dirty="0"/>
              <a:t>Semantic errors</a:t>
            </a:r>
            <a:r>
              <a:rPr lang="en-US" dirty="0"/>
              <a:t>: Syntax and logic sound, but “instructions” don’t yield desired output</a:t>
            </a:r>
            <a:endParaRPr lang="en-US" u="sng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092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A8C00-020A-40EF-82F3-0FC52A9A2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Coding Break</a:t>
            </a:r>
          </a:p>
        </p:txBody>
      </p:sp>
    </p:spTree>
    <p:extLst>
      <p:ext uri="{BB962C8B-B14F-4D97-AF65-F5344CB8AC3E}">
        <p14:creationId xmlns:p14="http://schemas.microsoft.com/office/powerpoint/2010/main" val="2504111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97540-DCDD-434A-BAA2-B8E94A40E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33A4F-65C4-4061-B6F7-23A6B63BD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slow; think through what you are trying to accomplish conceptually, then reflect this in your instructions to the computer</a:t>
            </a:r>
          </a:p>
          <a:p>
            <a:r>
              <a:rPr lang="en-US" dirty="0"/>
              <a:t>Read error messages carefully</a:t>
            </a:r>
          </a:p>
          <a:p>
            <a:r>
              <a:rPr lang="en-US" dirty="0"/>
              <a:t>Work in your text editor to document what you are doing</a:t>
            </a:r>
          </a:p>
        </p:txBody>
      </p:sp>
    </p:spTree>
    <p:extLst>
      <p:ext uri="{BB962C8B-B14F-4D97-AF65-F5344CB8AC3E}">
        <p14:creationId xmlns:p14="http://schemas.microsoft.com/office/powerpoint/2010/main" val="1335175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37F4-8768-440F-9D25-0CCF6EA5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D8B29-06A6-4798-BA99-B0E7612A2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438020"/>
            <a:ext cx="5937755" cy="310198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Automate repetitive tasks and increase options for compiling, analyzing, sharing, and presenting data</a:t>
            </a:r>
          </a:p>
        </p:txBody>
      </p:sp>
    </p:spTree>
    <p:extLst>
      <p:ext uri="{BB962C8B-B14F-4D97-AF65-F5344CB8AC3E}">
        <p14:creationId xmlns:p14="http://schemas.microsoft.com/office/powerpoint/2010/main" val="81266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37F4-8768-440F-9D25-0CCF6EA5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D8B29-06A6-4798-BA99-B0E7612A2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438020"/>
            <a:ext cx="5937755" cy="310198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Automate repetitive tasks and increase options for compiling, analyzing, sharing, and presenting data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…but, the computer can only do what we tell it to do. It cannot deal with ambiguity.</a:t>
            </a:r>
          </a:p>
        </p:txBody>
      </p:sp>
    </p:spTree>
    <p:extLst>
      <p:ext uri="{BB962C8B-B14F-4D97-AF65-F5344CB8AC3E}">
        <p14:creationId xmlns:p14="http://schemas.microsoft.com/office/powerpoint/2010/main" val="344860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2B40E-F08C-4842-B7E4-9DF5D72DC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programming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190CA-3750-4875-B93C-CC675EF1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5937755" cy="3400805"/>
          </a:xfrm>
        </p:spPr>
        <p:txBody>
          <a:bodyPr>
            <a:normAutofit/>
          </a:bodyPr>
          <a:lstStyle/>
          <a:p>
            <a:r>
              <a:rPr lang="en-US" dirty="0"/>
              <a:t>Python</a:t>
            </a:r>
          </a:p>
          <a:p>
            <a:r>
              <a:rPr lang="en-US" dirty="0"/>
              <a:t>R</a:t>
            </a:r>
          </a:p>
          <a:p>
            <a:r>
              <a:rPr lang="en-US" dirty="0"/>
              <a:t>Java/JavaScript</a:t>
            </a:r>
          </a:p>
          <a:p>
            <a:r>
              <a:rPr lang="en-US" dirty="0"/>
              <a:t>C++</a:t>
            </a:r>
          </a:p>
          <a:p>
            <a:r>
              <a:rPr lang="en-US" dirty="0"/>
              <a:t>Julia</a:t>
            </a:r>
          </a:p>
          <a:p>
            <a:r>
              <a:rPr lang="en-US" dirty="0"/>
              <a:t>Ruby</a:t>
            </a:r>
          </a:p>
          <a:p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8031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2B40E-F08C-4842-B7E4-9DF5D72DC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programming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190CA-3750-4875-B93C-CC675EF1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638045"/>
            <a:ext cx="5937755" cy="4130308"/>
          </a:xfrm>
        </p:spPr>
        <p:txBody>
          <a:bodyPr>
            <a:normAutofit/>
          </a:bodyPr>
          <a:lstStyle/>
          <a:p>
            <a:r>
              <a:rPr lang="en-US" dirty="0"/>
              <a:t>Python</a:t>
            </a:r>
          </a:p>
          <a:p>
            <a:r>
              <a:rPr lang="en-US" dirty="0"/>
              <a:t>R</a:t>
            </a:r>
          </a:p>
          <a:p>
            <a:r>
              <a:rPr lang="en-US" dirty="0"/>
              <a:t>Java/JavaScript</a:t>
            </a:r>
          </a:p>
          <a:p>
            <a:r>
              <a:rPr lang="en-US" dirty="0"/>
              <a:t>C++</a:t>
            </a:r>
          </a:p>
          <a:p>
            <a:r>
              <a:rPr lang="en-US" dirty="0"/>
              <a:t>Julia</a:t>
            </a:r>
          </a:p>
          <a:p>
            <a:r>
              <a:rPr lang="en-US" dirty="0"/>
              <a:t>Ruby</a:t>
            </a:r>
          </a:p>
          <a:p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 Logic is fundamentally the same, “grammar” and utility can be different. Once you learn one language, you can learn others relatively quickly.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14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E3ACC-A742-40BA-A539-27A2B3A2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fundamentals</a:t>
            </a:r>
          </a:p>
        </p:txBody>
      </p:sp>
    </p:spTree>
    <p:extLst>
      <p:ext uri="{BB962C8B-B14F-4D97-AF65-F5344CB8AC3E}">
        <p14:creationId xmlns:p14="http://schemas.microsoft.com/office/powerpoint/2010/main" val="220665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40F80-9C3C-44C9-96E8-2E356C15D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C381E-E8F7-4955-8E14-583E45AAF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122" y="2333245"/>
            <a:ext cx="5937755" cy="310198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Sequence of Python statements that have been crafted to do something</a:t>
            </a:r>
          </a:p>
        </p:txBody>
      </p:sp>
    </p:spTree>
    <p:extLst>
      <p:ext uri="{BB962C8B-B14F-4D97-AF65-F5344CB8AC3E}">
        <p14:creationId xmlns:p14="http://schemas.microsoft.com/office/powerpoint/2010/main" val="2509539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40F80-9C3C-44C9-96E8-2E356C15D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C381E-E8F7-4955-8E14-583E45AAF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6045" y="2352115"/>
            <a:ext cx="5937755" cy="310198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Sequence of Python </a:t>
            </a:r>
            <a:r>
              <a:rPr lang="en-US" dirty="0">
                <a:highlight>
                  <a:srgbClr val="00FFFF"/>
                </a:highlight>
              </a:rPr>
              <a:t>statements </a:t>
            </a:r>
            <a:r>
              <a:rPr lang="en-US" dirty="0"/>
              <a:t>that have been crafted to do something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F33F53-0A07-4943-8829-45F44A5E8FEB}"/>
              </a:ext>
            </a:extLst>
          </p:cNvPr>
          <p:cNvSpPr txBox="1"/>
          <p:nvPr/>
        </p:nvSpPr>
        <p:spPr>
          <a:xfrm>
            <a:off x="3962400" y="324433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230023866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868</Words>
  <Application>Microsoft Office PowerPoint</Application>
  <PresentationFormat>On-screen Show (4:3)</PresentationFormat>
  <Paragraphs>243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Gill Sans MT</vt:lpstr>
      <vt:lpstr>Roboto</vt:lpstr>
      <vt:lpstr>Parcel</vt:lpstr>
      <vt:lpstr>PAI 724:  Data Driven Decision making  LAB</vt:lpstr>
      <vt:lpstr>Why program?</vt:lpstr>
      <vt:lpstr>Why program?</vt:lpstr>
      <vt:lpstr>Why program?</vt:lpstr>
      <vt:lpstr>What is a programming language?</vt:lpstr>
      <vt:lpstr>What is a programming language?</vt:lpstr>
      <vt:lpstr>Programming fundamentals</vt:lpstr>
      <vt:lpstr>What is a program?</vt:lpstr>
      <vt:lpstr>What is a program?</vt:lpstr>
      <vt:lpstr>Building blocks of programs</vt:lpstr>
      <vt:lpstr>Building blocks of programs</vt:lpstr>
      <vt:lpstr>Variables</vt:lpstr>
      <vt:lpstr>variables</vt:lpstr>
      <vt:lpstr>Variables</vt:lpstr>
      <vt:lpstr>On variable naming</vt:lpstr>
      <vt:lpstr>Coding Break</vt:lpstr>
      <vt:lpstr>Reserve words</vt:lpstr>
      <vt:lpstr>operators</vt:lpstr>
      <vt:lpstr>operators</vt:lpstr>
      <vt:lpstr>Order of operations</vt:lpstr>
      <vt:lpstr>Statements</vt:lpstr>
      <vt:lpstr>Statements</vt:lpstr>
      <vt:lpstr>debugging</vt:lpstr>
      <vt:lpstr>Coding Break</vt:lpstr>
      <vt:lpstr>Best practices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 724:  Data Driven Decision making  dr. Saba Siddiki</dc:title>
  <dc:creator>Saba N Siddiki</dc:creator>
  <cp:lastModifiedBy>Graham Ambrose</cp:lastModifiedBy>
  <cp:revision>10</cp:revision>
  <dcterms:created xsi:type="dcterms:W3CDTF">2020-09-27T19:09:25Z</dcterms:created>
  <dcterms:modified xsi:type="dcterms:W3CDTF">2022-09-12T13:06:13Z</dcterms:modified>
</cp:coreProperties>
</file>